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Source Sans Pro Light"/>
      <p:regular r:id="rId28"/>
      <p:bold r:id="rId29"/>
      <p:italic r:id="rId30"/>
      <p:boldItalic r:id="rId31"/>
    </p:embeddedFont>
    <p:embeddedFont>
      <p:font typeface="Source Sans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SansProLigh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Light-boldItalic.fntdata"/><Relationship Id="rId30" Type="http://schemas.openxmlformats.org/officeDocument/2006/relationships/font" Target="fonts/SourceSansProLight-italic.fntdata"/><Relationship Id="rId11" Type="http://schemas.openxmlformats.org/officeDocument/2006/relationships/slide" Target="slides/slide6.xml"/><Relationship Id="rId33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32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Pr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7104a6b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7104a6b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7104a6b6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7104a6b6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7104a6b6f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7104a6b6f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stack addresses pain points that inhibit entry to the field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have created the technology that can bootstrap an industry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a way to get it into the hands of the users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Allow people to build upon our learnings and avoid starting from scratch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Lower the barrier to 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 everyone the tools necessary to succeed in this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Provide a smooth path from beginner to a successful app/business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more fleet owners to get started; make more ideas viable - who knows what people will come up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hard to explore and test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Initiate an exponential growth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positive feedback loops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 and cultivate network effects and virality, between devices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Encourage and facilitate contribution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Expose us to more fleet owners (including potential fleet owners)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7104a6b6f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7104a6b6f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stack addresses pain points that inhibit entry to the field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have created the technology that can bootstrap an industry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a way to get it into the hands of the users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Allow people to build upon our learnings and avoid starting from scratch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Lower the barrier to 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 everyone the tools necessary to succeed in this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Provide a smooth path from beginner to a successful app/business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more fleet owners to get started; make more ideas viable - who knows what people will come up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hard to explore and test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Initiate an exponential growth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positive feedback loops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 and cultivate network effects and virality, between devices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Encourage and facilitate contribution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Expose us to more fleet owners (including potential fleet owners)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7104a6b6f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7104a6b6f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stack addresses pain points that inhibit entry to the field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have created the technology that can bootstrap an industry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a way to get it into the hands of the users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Allow people to build upon our learnings and avoid starting from scratch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Lower the barrier to 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 everyone the tools necessary to succeed in this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Provide a smooth path from beginner to a successful app/business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more fleet owners to get started; make more ideas viable - who knows what people will come up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hard to explore and test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Initiate an exponential growth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positive feedback loops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 and cultivate network effects and virality, between devices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Encourage and facilitate contribution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Expose us to more fleet owners (including potential fleet owners)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7104a6b6f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7104a6b6f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7104a6b6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7104a6b6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7104a6b6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7104a6b6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7104a6b6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7104a6b6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7104a6b6f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7104a6b6f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7104a6b6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7104a6b6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7104a6b6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7104a6b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suspect there are some Etcher users in the audience.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7104a6b6f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7104a6b6f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7104a6b6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7104a6b6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7104a6b6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7104a6b6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7104a6b6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7104a6b6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7104a6b6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7104a6b6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7104a6b6f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7104a6b6f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7104a6b6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7104a6b6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7104a6b6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7104a6b6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7104a6b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7104a6b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7104a6b6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7104a6b6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3">
    <p:bg>
      <p:bgPr>
        <a:solidFill>
          <a:srgbClr val="F8F9FD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">
    <p:bg>
      <p:bgPr>
        <a:solidFill>
          <a:srgbClr val="F8F9FD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4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idx="4294967295" type="title"/>
          </p:nvPr>
        </p:nvSpPr>
        <p:spPr>
          <a:xfrm>
            <a:off x="103350" y="945200"/>
            <a:ext cx="8937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Balena IoT Ecosystem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638" y="2395606"/>
            <a:ext cx="1608725" cy="2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balenaHub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“An easier way to find and publish fleets and projects for edge devices”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3105449" y="84592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00" y="152400"/>
            <a:ext cx="550019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88" y="152400"/>
            <a:ext cx="74542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750"/>
            <a:ext cx="8839198" cy="4377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Etcher</a:t>
            </a:r>
            <a:r>
              <a:rPr b="1" lang="en" sz="2400"/>
              <a:t>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“</a:t>
            </a:r>
            <a:r>
              <a:rPr lang="en" sz="2500">
                <a:solidFill>
                  <a:schemeClr val="dk1"/>
                </a:solidFill>
              </a:rPr>
              <a:t>A cross-platform tool to flash OS images onto SD cards and USB drives safely and easily.</a:t>
            </a:r>
            <a:r>
              <a:rPr lang="en" sz="2500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349" y="803425"/>
            <a:ext cx="5991776" cy="41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balenaEngine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Open source container runtime based upon Moby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balenaOS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Open source IoT operating system based on Yocto</a:t>
            </a:r>
            <a:endParaRPr sz="1600"/>
          </a:p>
        </p:txBody>
      </p:sp>
      <p:pic>
        <p:nvPicPr>
          <p:cNvPr id="287" name="Google Shape;287;p39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3105449" y="84592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93" name="Google Shape;293;p40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EtcherPro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“Built to write data flawlessly to multiple devices simultaneously”</a:t>
            </a:r>
            <a:endParaRPr sz="25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513" y="952150"/>
            <a:ext cx="512958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300" name="Google Shape;300;p41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balenaFin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“A professional carrier board for the Raspberry Pi Compute Module”</a:t>
            </a:r>
            <a:endParaRPr sz="25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48" y="970775"/>
            <a:ext cx="5069926" cy="337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307" name="Google Shape;307;p42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balenaFin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</a:t>
            </a:r>
            <a:r>
              <a:rPr lang="en" sz="2000"/>
              <a:t>A</a:t>
            </a:r>
            <a:r>
              <a:rPr lang="en" sz="2000"/>
              <a:t> Raspberry Pi Compute Module carrier board that can run all the software that the Raspberry Pi can run, but hardened for deployment in the field</a:t>
            </a:r>
            <a:r>
              <a:rPr lang="en" sz="2000"/>
              <a:t>”</a:t>
            </a:r>
            <a:endParaRPr sz="20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750" y="1017725"/>
            <a:ext cx="5641200" cy="321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176" y="1387798"/>
            <a:ext cx="3233073" cy="23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175" y="1512101"/>
            <a:ext cx="915170" cy="116684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balenaLabs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36" y="722225"/>
            <a:ext cx="5698527" cy="36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Balena Ecosystem is Much More... </a:t>
            </a:r>
            <a:endParaRPr/>
          </a:p>
        </p:txBody>
      </p:sp>
      <p:sp>
        <p:nvSpPr>
          <p:cNvPr id="112" name="Google Shape;112;p27"/>
          <p:cNvSpPr txBox="1"/>
          <p:nvPr>
            <p:ph idx="2" type="body"/>
          </p:nvPr>
        </p:nvSpPr>
        <p:spPr>
          <a:xfrm>
            <a:off x="4819375" y="1317900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balenaHub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balenaFin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EtcherPro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openBalena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balenaLabs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99" y="1317900"/>
            <a:ext cx="338334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balenaCloud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“Platform built to develop, deploy, and manage fleets of connected devices at scale.”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449" y="86957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mean by IoT “Fleet Management”?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0"/>
          <p:cNvGrpSpPr/>
          <p:nvPr/>
        </p:nvGrpSpPr>
        <p:grpSpPr>
          <a:xfrm>
            <a:off x="2671275" y="1074225"/>
            <a:ext cx="4089352" cy="2995025"/>
            <a:chOff x="2671275" y="1074225"/>
            <a:chExt cx="4089352" cy="2995025"/>
          </a:xfrm>
        </p:grpSpPr>
        <p:pic>
          <p:nvPicPr>
            <p:cNvPr id="131" name="Google Shape;13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31"/>
          <p:cNvGrpSpPr/>
          <p:nvPr/>
        </p:nvGrpSpPr>
        <p:grpSpPr>
          <a:xfrm>
            <a:off x="623158" y="343077"/>
            <a:ext cx="916833" cy="671485"/>
            <a:chOff x="2671275" y="1074225"/>
            <a:chExt cx="4089352" cy="2995025"/>
          </a:xfrm>
        </p:grpSpPr>
        <p:pic>
          <p:nvPicPr>
            <p:cNvPr id="138" name="Google Shape;13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31"/>
          <p:cNvGrpSpPr/>
          <p:nvPr/>
        </p:nvGrpSpPr>
        <p:grpSpPr>
          <a:xfrm>
            <a:off x="623158" y="1100252"/>
            <a:ext cx="916833" cy="671485"/>
            <a:chOff x="2671275" y="1074225"/>
            <a:chExt cx="4089352" cy="2995025"/>
          </a:xfrm>
        </p:grpSpPr>
        <p:pic>
          <p:nvPicPr>
            <p:cNvPr id="141" name="Google Shape;14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31"/>
          <p:cNvGrpSpPr/>
          <p:nvPr/>
        </p:nvGrpSpPr>
        <p:grpSpPr>
          <a:xfrm>
            <a:off x="623158" y="1857427"/>
            <a:ext cx="916833" cy="671485"/>
            <a:chOff x="2671275" y="1074225"/>
            <a:chExt cx="4089352" cy="2995025"/>
          </a:xfrm>
        </p:grpSpPr>
        <p:pic>
          <p:nvPicPr>
            <p:cNvPr id="144" name="Google Shape;14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31"/>
          <p:cNvGrpSpPr/>
          <p:nvPr/>
        </p:nvGrpSpPr>
        <p:grpSpPr>
          <a:xfrm>
            <a:off x="623158" y="2614602"/>
            <a:ext cx="916833" cy="671485"/>
            <a:chOff x="2671275" y="1074225"/>
            <a:chExt cx="4089352" cy="2995025"/>
          </a:xfrm>
        </p:grpSpPr>
        <p:pic>
          <p:nvPicPr>
            <p:cNvPr id="147" name="Google Shape;14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31"/>
          <p:cNvGrpSpPr/>
          <p:nvPr/>
        </p:nvGrpSpPr>
        <p:grpSpPr>
          <a:xfrm>
            <a:off x="623158" y="4128952"/>
            <a:ext cx="916833" cy="671485"/>
            <a:chOff x="2671275" y="1074225"/>
            <a:chExt cx="4089352" cy="2995025"/>
          </a:xfrm>
        </p:grpSpPr>
        <p:pic>
          <p:nvPicPr>
            <p:cNvPr id="150" name="Google Shape;15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31"/>
          <p:cNvGrpSpPr/>
          <p:nvPr/>
        </p:nvGrpSpPr>
        <p:grpSpPr>
          <a:xfrm>
            <a:off x="1694783" y="343077"/>
            <a:ext cx="916833" cy="671485"/>
            <a:chOff x="2671275" y="1074225"/>
            <a:chExt cx="4089352" cy="2995025"/>
          </a:xfrm>
        </p:grpSpPr>
        <p:pic>
          <p:nvPicPr>
            <p:cNvPr id="153" name="Google Shape;15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31"/>
          <p:cNvGrpSpPr/>
          <p:nvPr/>
        </p:nvGrpSpPr>
        <p:grpSpPr>
          <a:xfrm>
            <a:off x="1694783" y="1100252"/>
            <a:ext cx="916833" cy="671485"/>
            <a:chOff x="2671275" y="1074225"/>
            <a:chExt cx="4089352" cy="2995025"/>
          </a:xfrm>
        </p:grpSpPr>
        <p:pic>
          <p:nvPicPr>
            <p:cNvPr id="156" name="Google Shape;15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31"/>
          <p:cNvGrpSpPr/>
          <p:nvPr/>
        </p:nvGrpSpPr>
        <p:grpSpPr>
          <a:xfrm>
            <a:off x="1694783" y="2614602"/>
            <a:ext cx="916833" cy="671485"/>
            <a:chOff x="2671275" y="1074225"/>
            <a:chExt cx="4089352" cy="2995025"/>
          </a:xfrm>
        </p:grpSpPr>
        <p:pic>
          <p:nvPicPr>
            <p:cNvPr id="159" name="Google Shape;15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31"/>
          <p:cNvGrpSpPr/>
          <p:nvPr/>
        </p:nvGrpSpPr>
        <p:grpSpPr>
          <a:xfrm>
            <a:off x="1694783" y="3371777"/>
            <a:ext cx="916833" cy="671485"/>
            <a:chOff x="2671275" y="1074225"/>
            <a:chExt cx="4089352" cy="2995025"/>
          </a:xfrm>
        </p:grpSpPr>
        <p:pic>
          <p:nvPicPr>
            <p:cNvPr id="162" name="Google Shape;16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31"/>
          <p:cNvGrpSpPr/>
          <p:nvPr/>
        </p:nvGrpSpPr>
        <p:grpSpPr>
          <a:xfrm>
            <a:off x="1694783" y="4128952"/>
            <a:ext cx="916833" cy="671485"/>
            <a:chOff x="2671275" y="1074225"/>
            <a:chExt cx="4089352" cy="2995025"/>
          </a:xfrm>
        </p:grpSpPr>
        <p:pic>
          <p:nvPicPr>
            <p:cNvPr id="165" name="Google Shape;16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31"/>
          <p:cNvGrpSpPr/>
          <p:nvPr/>
        </p:nvGrpSpPr>
        <p:grpSpPr>
          <a:xfrm>
            <a:off x="3531783" y="343077"/>
            <a:ext cx="916833" cy="671485"/>
            <a:chOff x="2671275" y="1074225"/>
            <a:chExt cx="4089352" cy="2995025"/>
          </a:xfrm>
        </p:grpSpPr>
        <p:pic>
          <p:nvPicPr>
            <p:cNvPr id="168" name="Google Shape;16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31"/>
          <p:cNvGrpSpPr/>
          <p:nvPr/>
        </p:nvGrpSpPr>
        <p:grpSpPr>
          <a:xfrm>
            <a:off x="3531783" y="1100252"/>
            <a:ext cx="916833" cy="671485"/>
            <a:chOff x="2671275" y="1074225"/>
            <a:chExt cx="4089352" cy="2995025"/>
          </a:xfrm>
        </p:grpSpPr>
        <p:pic>
          <p:nvPicPr>
            <p:cNvPr id="171" name="Google Shape;17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p31"/>
          <p:cNvGrpSpPr/>
          <p:nvPr/>
        </p:nvGrpSpPr>
        <p:grpSpPr>
          <a:xfrm>
            <a:off x="3531783" y="2614602"/>
            <a:ext cx="916833" cy="671485"/>
            <a:chOff x="2671275" y="1074225"/>
            <a:chExt cx="4089352" cy="2995025"/>
          </a:xfrm>
        </p:grpSpPr>
        <p:pic>
          <p:nvPicPr>
            <p:cNvPr id="174" name="Google Shape;17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31"/>
          <p:cNvGrpSpPr/>
          <p:nvPr/>
        </p:nvGrpSpPr>
        <p:grpSpPr>
          <a:xfrm>
            <a:off x="3531783" y="4128952"/>
            <a:ext cx="916833" cy="671485"/>
            <a:chOff x="2671275" y="1074225"/>
            <a:chExt cx="4089352" cy="2995025"/>
          </a:xfrm>
        </p:grpSpPr>
        <p:pic>
          <p:nvPicPr>
            <p:cNvPr id="177" name="Google Shape;17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31"/>
          <p:cNvGrpSpPr/>
          <p:nvPr/>
        </p:nvGrpSpPr>
        <p:grpSpPr>
          <a:xfrm>
            <a:off x="4603408" y="1857427"/>
            <a:ext cx="916833" cy="671485"/>
            <a:chOff x="2671275" y="1074225"/>
            <a:chExt cx="4089352" cy="2995025"/>
          </a:xfrm>
        </p:grpSpPr>
        <p:pic>
          <p:nvPicPr>
            <p:cNvPr id="180" name="Google Shape;18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31"/>
          <p:cNvGrpSpPr/>
          <p:nvPr/>
        </p:nvGrpSpPr>
        <p:grpSpPr>
          <a:xfrm>
            <a:off x="4603408" y="3371777"/>
            <a:ext cx="916833" cy="671485"/>
            <a:chOff x="2671275" y="1074225"/>
            <a:chExt cx="4089352" cy="2995025"/>
          </a:xfrm>
        </p:grpSpPr>
        <p:pic>
          <p:nvPicPr>
            <p:cNvPr id="183" name="Google Shape;18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31"/>
          <p:cNvGrpSpPr/>
          <p:nvPr/>
        </p:nvGrpSpPr>
        <p:grpSpPr>
          <a:xfrm>
            <a:off x="4603408" y="343077"/>
            <a:ext cx="916833" cy="671485"/>
            <a:chOff x="2671275" y="1074225"/>
            <a:chExt cx="4089352" cy="2995025"/>
          </a:xfrm>
        </p:grpSpPr>
        <p:pic>
          <p:nvPicPr>
            <p:cNvPr id="186" name="Google Shape;18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31"/>
          <p:cNvGrpSpPr/>
          <p:nvPr/>
        </p:nvGrpSpPr>
        <p:grpSpPr>
          <a:xfrm>
            <a:off x="4603408" y="4128952"/>
            <a:ext cx="916833" cy="671485"/>
            <a:chOff x="2671275" y="1074225"/>
            <a:chExt cx="4089352" cy="2995025"/>
          </a:xfrm>
        </p:grpSpPr>
        <p:pic>
          <p:nvPicPr>
            <p:cNvPr id="189" name="Google Shape;18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31"/>
          <p:cNvGrpSpPr/>
          <p:nvPr/>
        </p:nvGrpSpPr>
        <p:grpSpPr>
          <a:xfrm>
            <a:off x="6746658" y="2614602"/>
            <a:ext cx="916833" cy="671485"/>
            <a:chOff x="2671275" y="1074225"/>
            <a:chExt cx="4089352" cy="2995025"/>
          </a:xfrm>
        </p:grpSpPr>
        <p:pic>
          <p:nvPicPr>
            <p:cNvPr id="192" name="Google Shape;19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31"/>
          <p:cNvGrpSpPr/>
          <p:nvPr/>
        </p:nvGrpSpPr>
        <p:grpSpPr>
          <a:xfrm>
            <a:off x="6746658" y="3371777"/>
            <a:ext cx="916833" cy="671485"/>
            <a:chOff x="2671275" y="1074225"/>
            <a:chExt cx="4089352" cy="2995025"/>
          </a:xfrm>
        </p:grpSpPr>
        <p:pic>
          <p:nvPicPr>
            <p:cNvPr id="195" name="Google Shape;19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31"/>
          <p:cNvGrpSpPr/>
          <p:nvPr/>
        </p:nvGrpSpPr>
        <p:grpSpPr>
          <a:xfrm>
            <a:off x="6746658" y="1857427"/>
            <a:ext cx="916833" cy="671485"/>
            <a:chOff x="2671275" y="1074225"/>
            <a:chExt cx="4089352" cy="2995025"/>
          </a:xfrm>
        </p:grpSpPr>
        <p:pic>
          <p:nvPicPr>
            <p:cNvPr id="198" name="Google Shape;19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31"/>
          <p:cNvGrpSpPr/>
          <p:nvPr/>
        </p:nvGrpSpPr>
        <p:grpSpPr>
          <a:xfrm>
            <a:off x="6746658" y="4128952"/>
            <a:ext cx="916833" cy="671485"/>
            <a:chOff x="2671275" y="1074225"/>
            <a:chExt cx="4089352" cy="2995025"/>
          </a:xfrm>
        </p:grpSpPr>
        <p:pic>
          <p:nvPicPr>
            <p:cNvPr id="201" name="Google Shape;20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1"/>
          <p:cNvGrpSpPr/>
          <p:nvPr/>
        </p:nvGrpSpPr>
        <p:grpSpPr>
          <a:xfrm>
            <a:off x="6746658" y="343077"/>
            <a:ext cx="916833" cy="671485"/>
            <a:chOff x="2671275" y="1074225"/>
            <a:chExt cx="4089352" cy="2995025"/>
          </a:xfrm>
        </p:grpSpPr>
        <p:pic>
          <p:nvPicPr>
            <p:cNvPr id="204" name="Google Shape;20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31"/>
          <p:cNvGrpSpPr/>
          <p:nvPr/>
        </p:nvGrpSpPr>
        <p:grpSpPr>
          <a:xfrm>
            <a:off x="5675033" y="3371777"/>
            <a:ext cx="916833" cy="671485"/>
            <a:chOff x="2671275" y="1074225"/>
            <a:chExt cx="4089352" cy="2995025"/>
          </a:xfrm>
        </p:grpSpPr>
        <p:pic>
          <p:nvPicPr>
            <p:cNvPr id="207" name="Google Shape;20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31"/>
          <p:cNvGrpSpPr/>
          <p:nvPr/>
        </p:nvGrpSpPr>
        <p:grpSpPr>
          <a:xfrm>
            <a:off x="5675033" y="4128952"/>
            <a:ext cx="916833" cy="671485"/>
            <a:chOff x="2671275" y="1074225"/>
            <a:chExt cx="4089352" cy="2995025"/>
          </a:xfrm>
        </p:grpSpPr>
        <p:pic>
          <p:nvPicPr>
            <p:cNvPr id="210" name="Google Shape;21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31"/>
          <p:cNvGrpSpPr/>
          <p:nvPr/>
        </p:nvGrpSpPr>
        <p:grpSpPr>
          <a:xfrm>
            <a:off x="5675033" y="1857427"/>
            <a:ext cx="916833" cy="671485"/>
            <a:chOff x="2671275" y="1074225"/>
            <a:chExt cx="4089352" cy="2995025"/>
          </a:xfrm>
        </p:grpSpPr>
        <p:pic>
          <p:nvPicPr>
            <p:cNvPr id="213" name="Google Shape;21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" name="Google Shape;21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457926"/>
            <a:ext cx="688425" cy="55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31"/>
          <p:cNvGrpSpPr/>
          <p:nvPr/>
        </p:nvGrpSpPr>
        <p:grpSpPr>
          <a:xfrm>
            <a:off x="5675033" y="343077"/>
            <a:ext cx="916833" cy="671485"/>
            <a:chOff x="2671275" y="1074225"/>
            <a:chExt cx="4089352" cy="2995025"/>
          </a:xfrm>
        </p:grpSpPr>
        <p:pic>
          <p:nvPicPr>
            <p:cNvPr id="217" name="Google Shape;21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" name="Google Shape;219;p31"/>
          <p:cNvGrpSpPr/>
          <p:nvPr/>
        </p:nvGrpSpPr>
        <p:grpSpPr>
          <a:xfrm>
            <a:off x="5675033" y="1100252"/>
            <a:ext cx="916833" cy="671485"/>
            <a:chOff x="2671275" y="1074225"/>
            <a:chExt cx="4089352" cy="2995025"/>
          </a:xfrm>
        </p:grpSpPr>
        <p:pic>
          <p:nvPicPr>
            <p:cNvPr id="220" name="Google Shape;22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2" name="Google Shape;2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2154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91570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26732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42455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579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2154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9156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26732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2455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152" y="27311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987" y="1974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527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19738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7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789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4690553" y="2724651"/>
            <a:ext cx="829697" cy="5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